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Albert Sans Medium"/>
      <p:regular r:id="rId48"/>
      <p:bold r:id="rId49"/>
      <p:italic r:id="rId50"/>
      <p:boldItalic r:id="rId51"/>
    </p:embeddedFont>
    <p:embeddedFont>
      <p:font typeface="Epilogue"/>
      <p:regular r:id="rId52"/>
      <p:bold r:id="rId53"/>
      <p:italic r:id="rId54"/>
      <p:boldItalic r:id="rId55"/>
    </p:embeddedFont>
    <p:embeddedFont>
      <p:font typeface="Albert Sans"/>
      <p:regular r:id="rId56"/>
      <p:bold r:id="rId57"/>
      <p:italic r:id="rId58"/>
      <p:boldItalic r:id="rId59"/>
    </p:embeddedFont>
    <p:embeddedFont>
      <p:font typeface="DM Sans"/>
      <p:regular r:id="rId60"/>
      <p:bold r:id="rId61"/>
      <p:italic r:id="rId62"/>
      <p:boldItalic r:id="rId63"/>
    </p:embeddedFont>
    <p:embeddedFont>
      <p:font typeface="Barlow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624C47-63AE-42B7-90DD-1D4D5C17F805}">
  <a:tblStyle styleId="{E7624C47-63AE-42B7-90DD-1D4D5C17F8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lbertSans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Albert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MSans-italic.fntdata"/><Relationship Id="rId61" Type="http://schemas.openxmlformats.org/officeDocument/2006/relationships/font" Target="fonts/DMSans-bold.fntdata"/><Relationship Id="rId20" Type="http://schemas.openxmlformats.org/officeDocument/2006/relationships/slide" Target="slides/slide15.xml"/><Relationship Id="rId64" Type="http://schemas.openxmlformats.org/officeDocument/2006/relationships/font" Target="fonts/Barlow-regular.fntdata"/><Relationship Id="rId63" Type="http://schemas.openxmlformats.org/officeDocument/2006/relationships/font" Target="fonts/DM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Barlow-italic.fntdata"/><Relationship Id="rId21" Type="http://schemas.openxmlformats.org/officeDocument/2006/relationships/slide" Target="slides/slide16.xml"/><Relationship Id="rId65" Type="http://schemas.openxmlformats.org/officeDocument/2006/relationships/font" Target="fonts/Barlow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Barlow-boldItalic.fntdata"/><Relationship Id="rId60" Type="http://schemas.openxmlformats.org/officeDocument/2006/relationships/font" Target="fonts/DM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lbertSansMedium-boldItalic.fntdata"/><Relationship Id="rId50" Type="http://schemas.openxmlformats.org/officeDocument/2006/relationships/font" Target="fonts/AlbertSansMedium-italic.fntdata"/><Relationship Id="rId53" Type="http://schemas.openxmlformats.org/officeDocument/2006/relationships/font" Target="fonts/Epilogue-bold.fntdata"/><Relationship Id="rId52" Type="http://schemas.openxmlformats.org/officeDocument/2006/relationships/font" Target="fonts/Epilogue-regular.fntdata"/><Relationship Id="rId11" Type="http://schemas.openxmlformats.org/officeDocument/2006/relationships/slide" Target="slides/slide6.xml"/><Relationship Id="rId55" Type="http://schemas.openxmlformats.org/officeDocument/2006/relationships/font" Target="fonts/Epilogue-boldItalic.fntdata"/><Relationship Id="rId10" Type="http://schemas.openxmlformats.org/officeDocument/2006/relationships/slide" Target="slides/slide5.xml"/><Relationship Id="rId54" Type="http://schemas.openxmlformats.org/officeDocument/2006/relationships/font" Target="fonts/Epilogue-italic.fntdata"/><Relationship Id="rId13" Type="http://schemas.openxmlformats.org/officeDocument/2006/relationships/slide" Target="slides/slide8.xml"/><Relationship Id="rId57" Type="http://schemas.openxmlformats.org/officeDocument/2006/relationships/font" Target="fonts/AlbertSans-bold.fntdata"/><Relationship Id="rId12" Type="http://schemas.openxmlformats.org/officeDocument/2006/relationships/slide" Target="slides/slide7.xml"/><Relationship Id="rId56" Type="http://schemas.openxmlformats.org/officeDocument/2006/relationships/font" Target="fonts/AlbertSans-regular.fntdata"/><Relationship Id="rId15" Type="http://schemas.openxmlformats.org/officeDocument/2006/relationships/slide" Target="slides/slide10.xml"/><Relationship Id="rId59" Type="http://schemas.openxmlformats.org/officeDocument/2006/relationships/font" Target="fonts/AlbertSans-boldItalic.fntdata"/><Relationship Id="rId14" Type="http://schemas.openxmlformats.org/officeDocument/2006/relationships/slide" Target="slides/slide9.xml"/><Relationship Id="rId58" Type="http://schemas.openxmlformats.org/officeDocument/2006/relationships/font" Target="fonts/Alber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ciencecourse.org/lectures/" TargetMode="External"/><Relationship Id="rId3" Type="http://schemas.openxmlformats.org/officeDocument/2006/relationships/hyperlink" Target="https://ift6758.github.io/lectures.html" TargetMode="External"/><Relationship Id="rId4" Type="http://schemas.openxmlformats.org/officeDocument/2006/relationships/hyperlink" Target="https://github.com/jakevdp/PythonDataScienceHandboo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https://www.datasciencecourse.org/lectures/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https://ift6758.github.io/lectures.html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https://github.com/jakevdp/PythonDataScienceHandbook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a2c97859f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a2c97859f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a2c97859f_0_3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a2c97859f_0_3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a2c97859f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a2c97859f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a2c97859f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a2c97859f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a2c97859f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a2c97859f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a2c97859f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a2c97859f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a2c97859f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a2c97859f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a2c97859f_0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a2c97859f_0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a2c97859f_0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a2c97859f_0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a2c97859f_0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a2c97859f_0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a2c97859f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a2c97859f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a2c97859f_0_2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a2c97859f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a2c97859f_0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a2c97859f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a2c97859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a2c97859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a2c97859f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a2c97859f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7a2c97859f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7a2c97859f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a2c97859f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a2c97859f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a2c97859f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7a2c97859f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a2c97859f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a2c97859f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a2c97859f_0_3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a2c97859f_0_3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a2c97859f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a2c97859f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a2c97859f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7a2c97859f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74fbecd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774fbecd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a2c97859f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7a2c97859f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a2c97859f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a2c97859f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6bf0ef10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6bf0ef1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a2c97859f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7a2c97859f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a2c97859f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a2c97859f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2350122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2350122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a2c97859f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a2c97859f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a2c97859f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a2c97859f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a2c97859f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a2c97859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a2c97859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a2c9785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a2c97859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a2c97859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a2c97859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a2c97859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 nominales: climas (tropical, seco, templado, continental, polar)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 ordinales: notas de un curso (A, B, C, D, E, F), son excluyentes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9" name="Google Shape;69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0" name="Google Shape;70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3" name="Google Shape;103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4" name="Google Shape;104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2" name="Google Shape;22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1" name="Google Shape;201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7" name="Google Shape;47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8" name="Google Shape;48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8" name="Google Shape;58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sseinlopez/icd2024/blob/main/icd2.ipynb" TargetMode="External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s://archive.ics.uci.edu/datasets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learn.microsoft.com/en-us/azure/open-datasets/" TargetMode="External"/><Relationship Id="rId8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40"/>
          <p:cNvGraphicFramePr/>
          <p:nvPr/>
        </p:nvGraphicFramePr>
        <p:xfrm>
          <a:off x="1729200" y="139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{E7624C47-63AE-42B7-90DD-1D4D5C17F805}</a:tableStyleId>
              </a:tblPr>
              <a:tblGrid>
                <a:gridCol w="481275"/>
                <a:gridCol w="1134475"/>
                <a:gridCol w="954425"/>
                <a:gridCol w="972500"/>
                <a:gridCol w="1069250"/>
                <a:gridCol w="1068875"/>
              </a:tblGrid>
              <a:tr h="27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Day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Outlook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Temperature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Humidity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Wind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Play</a:t>
                      </a:r>
                      <a:endParaRPr b="1"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318" name="Google Shape;318;p4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weather.numeric</a:t>
            </a:r>
            <a:endParaRPr/>
          </a:p>
        </p:txBody>
      </p: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41"/>
          <p:cNvGraphicFramePr/>
          <p:nvPr/>
        </p:nvGraphicFramePr>
        <p:xfrm>
          <a:off x="1729200" y="139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{E7624C47-63AE-42B7-90DD-1D4D5C17F805}</a:tableStyleId>
              </a:tblPr>
              <a:tblGrid>
                <a:gridCol w="481275"/>
                <a:gridCol w="1134475"/>
                <a:gridCol w="954425"/>
                <a:gridCol w="972500"/>
                <a:gridCol w="1069250"/>
                <a:gridCol w="1068875"/>
              </a:tblGrid>
              <a:tr h="27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Day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Outlook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Temperature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Humidity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Wind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Play</a:t>
                      </a:r>
                      <a:endParaRPr sz="10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83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96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68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64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sunny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72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overcast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81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75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weak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TRUE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18287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rain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71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91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strong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27430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C2C2C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FALSE</a:t>
                      </a:r>
                      <a:endParaRPr sz="1000">
                        <a:solidFill>
                          <a:srgbClr val="C2C2C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7425" marB="27425" marR="91425" marL="365750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4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Relaciones</a:t>
            </a:r>
            <a:endParaRPr/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1687700" y="1629250"/>
            <a:ext cx="5815800" cy="25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3273125" y="1337025"/>
            <a:ext cx="1081200" cy="3331500"/>
          </a:xfrm>
          <a:prstGeom prst="roundRect">
            <a:avLst>
              <a:gd fmla="val 8109" name="adj"/>
            </a:avLst>
          </a:prstGeom>
          <a:noFill/>
          <a:ln cap="flat" cmpd="sng" w="952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 b="49466" l="0" r="0" t="0"/>
          <a:stretch/>
        </p:blipFill>
        <p:spPr>
          <a:xfrm>
            <a:off x="537988" y="1524869"/>
            <a:ext cx="5210175" cy="20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1840" l="0" r="50064" t="49466"/>
          <a:stretch/>
        </p:blipFill>
        <p:spPr>
          <a:xfrm>
            <a:off x="6004363" y="1562975"/>
            <a:ext cx="2601650" cy="2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288544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277" y="1200150"/>
            <a:ext cx="288544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542" y="1200150"/>
            <a:ext cx="288316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4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(CS)</a:t>
            </a:r>
            <a:endParaRPr/>
          </a:p>
        </p:txBody>
      </p:sp>
      <p:sp>
        <p:nvSpPr>
          <p:cNvPr id="350" name="Google Shape;350;p44"/>
          <p:cNvSpPr txBox="1"/>
          <p:nvPr>
            <p:ph idx="4294967295" type="subTitle"/>
          </p:nvPr>
        </p:nvSpPr>
        <p:spPr>
          <a:xfrm>
            <a:off x="717750" y="1324250"/>
            <a:ext cx="77040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 computación, un </a:t>
            </a:r>
            <a:r>
              <a:rPr b="1" lang="en" sz="1600"/>
              <a:t>tipo de datos</a:t>
            </a:r>
            <a:r>
              <a:rPr lang="en" sz="1600"/>
              <a:t> es una colección o agrupación de </a:t>
            </a:r>
            <a:r>
              <a:rPr b="1" lang="en" sz="1600">
                <a:solidFill>
                  <a:schemeClr val="lt2"/>
                </a:solidFill>
              </a:rPr>
              <a:t>valores de datos</a:t>
            </a:r>
            <a:r>
              <a:rPr lang="en" sz="1600"/>
              <a:t>, normalmente especificados por un conjunto de valores posibles, un conjunto de </a:t>
            </a:r>
            <a:r>
              <a:rPr b="1" lang="en" sz="1600">
                <a:solidFill>
                  <a:srgbClr val="00C3B1"/>
                </a:solidFill>
              </a:rPr>
              <a:t>operaciones</a:t>
            </a:r>
            <a:r>
              <a:rPr lang="en" sz="1600"/>
              <a:t> permitidas sobre estos valores, y/o una representación de estos valores como tipos de máquina. 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 mayoría de los lenguajes de programación admiten tipos de datos básicos de números enteros (de distintos tamaños), números de coma flotante (que se aproximan a los números reales), caracteres y booleanos.</a:t>
            </a:r>
            <a:endParaRPr sz="1600"/>
          </a:p>
        </p:txBody>
      </p:sp>
      <p:sp>
        <p:nvSpPr>
          <p:cNvPr id="351" name="Google Shape;351;p44"/>
          <p:cNvSpPr txBox="1"/>
          <p:nvPr/>
        </p:nvSpPr>
        <p:spPr>
          <a:xfrm>
            <a:off x="717750" y="4746550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Parnas, D. L., Shore, J. E., &amp; Weiss, D. (1976). Abstract types defined as classes of variables. ACM SIGPLAN Notices, 11(SI), 149-154.</a:t>
            </a:r>
            <a:endParaRPr sz="9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(CS)</a:t>
            </a:r>
            <a:endParaRPr/>
          </a:p>
        </p:txBody>
      </p:sp>
      <p:sp>
        <p:nvSpPr>
          <p:cNvPr id="358" name="Google Shape;358;p45"/>
          <p:cNvSpPr txBox="1"/>
          <p:nvPr>
            <p:ph idx="4294967295" type="subTitle"/>
          </p:nvPr>
        </p:nvSpPr>
        <p:spPr>
          <a:xfrm>
            <a:off x="717750" y="1324250"/>
            <a:ext cx="77040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Diferentes lenguajes pueden utilizar diferentes tipos de datos o tipos similares con diferente semántica.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 Python, </a:t>
            </a:r>
            <a:r>
              <a:rPr b="1" i="1" lang="en" sz="1500"/>
              <a:t>int</a:t>
            </a:r>
            <a:r>
              <a:rPr lang="en" sz="1500"/>
              <a:t> representa un entero de precisión arbitraria que tiene las operaciones numéricas tradicionales como suma, resta y multiplicación.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 Java, el tipo </a:t>
            </a:r>
            <a:r>
              <a:rPr b="1" i="1" lang="en" sz="1500"/>
              <a:t>int</a:t>
            </a:r>
            <a:r>
              <a:rPr lang="en" sz="1500"/>
              <a:t> representa el conjunto de enteros de 32 bits cuyo valor oscila entre -2.147.483.648 y 2.147.483.647, con operaciones aritméticas que se desbordan.</a:t>
            </a:r>
            <a:endParaRPr sz="1500"/>
          </a:p>
        </p:txBody>
      </p:sp>
      <p:sp>
        <p:nvSpPr>
          <p:cNvPr id="359" name="Google Shape;359;p45"/>
          <p:cNvSpPr txBox="1"/>
          <p:nvPr/>
        </p:nvSpPr>
        <p:spPr>
          <a:xfrm>
            <a:off x="717750" y="4746550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Parnas, D. L., Shore, J. E., &amp; Weiss, D. (1976). Abstract types defined as classes of variables. ACM SIGPLAN Notices, 11(SI), 149-154.</a:t>
            </a:r>
            <a:endParaRPr sz="9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Tipos de datos de máquina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791700" y="1201675"/>
            <a:ext cx="67092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Todos los datos de las computadoras basados en la electrónica digital se representan como </a:t>
            </a:r>
            <a:r>
              <a:rPr b="1" lang="en" sz="1600"/>
              <a:t>bits</a:t>
            </a:r>
            <a:r>
              <a:rPr lang="en" sz="1600"/>
              <a:t> (0 y 1) en el nivel más bajo. La unidad de datos direccionable más pequeña suele ser un grupo de bits llamado </a:t>
            </a:r>
            <a:r>
              <a:rPr b="1" lang="en" sz="1600"/>
              <a:t>byte</a:t>
            </a:r>
            <a:r>
              <a:rPr lang="en" sz="1600"/>
              <a:t> (8 bits). La unidad procesada por instrucciones de código máquina se denomina </a:t>
            </a:r>
            <a:r>
              <a:rPr b="1" lang="en" sz="1600"/>
              <a:t>palabra</a:t>
            </a:r>
            <a:r>
              <a:rPr lang="en" sz="1600"/>
              <a:t> (a partir de 2011: 32 o 64 bits).</a:t>
            </a:r>
            <a:endParaRPr sz="1600"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675" y="3628000"/>
            <a:ext cx="2784100" cy="11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791700" y="3058550"/>
            <a:ext cx="3910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utilizan principalmente en programación de sistemas o en lenguajes de programación de bajo nivel (ensamblador).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Tipo booleano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 tipo booleano representa los valores </a:t>
            </a:r>
            <a:r>
              <a:rPr b="1" lang="en" sz="1600"/>
              <a:t>verdadero</a:t>
            </a:r>
            <a:r>
              <a:rPr lang="en" sz="1600"/>
              <a:t> y </a:t>
            </a:r>
            <a:r>
              <a:rPr b="1" lang="en" sz="1600"/>
              <a:t>falso</a:t>
            </a:r>
            <a:r>
              <a:rPr lang="en" sz="1600"/>
              <a:t>. Aunque sólo son posibles dos valores, a menudo se representan como una palabra y no como un solo bit.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Muchos lenguajes de programación no tienen un tipo booleano explícito, sino que utilizan un tipo entero e interpretan 0 como </a:t>
            </a:r>
            <a:r>
              <a:rPr b="1" lang="en" sz="1600"/>
              <a:t>FALSE</a:t>
            </a:r>
            <a:r>
              <a:rPr lang="en" sz="1600"/>
              <a:t> y otros valores como </a:t>
            </a:r>
            <a:r>
              <a:rPr b="1" lang="en" sz="1600"/>
              <a:t>TRUE</a:t>
            </a:r>
            <a:r>
              <a:rPr lang="en" sz="1600"/>
              <a:t>. </a:t>
            </a:r>
            <a:endParaRPr sz="1600"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175" y="3420775"/>
            <a:ext cx="1993600" cy="13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Tipos numéricos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791700" y="1201675"/>
            <a:ext cx="67092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Todos los lenguajes de programación proporcionan </a:t>
            </a:r>
            <a:r>
              <a:rPr b="1" lang="en" sz="1600"/>
              <a:t>uno o más tipos de datos enteros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Pueden proporcionar una pequeña cantidad de subtipos predefinidos restringidos a ciertos rangos; o permitir a los usuarios definir libremente subrangos.</a:t>
            </a:r>
            <a:endParaRPr sz="1600"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678" y="3376725"/>
            <a:ext cx="1819097" cy="13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/>
        </p:nvSpPr>
        <p:spPr>
          <a:xfrm>
            <a:off x="791700" y="2865775"/>
            <a:ext cx="4554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tipos de datos de </a:t>
            </a:r>
            <a:r>
              <a:rPr b="1" lang="en" sz="16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punto flotante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representan ciertos valores fraccionarios (números racionales, matemáticamente).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Tipos de texto y cadenas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91" name="Google Shape;39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791700" y="1201675"/>
            <a:ext cx="67092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Los </a:t>
            </a:r>
            <a:r>
              <a:rPr b="1" lang="en" sz="1600"/>
              <a:t>caracteres</a:t>
            </a:r>
            <a:r>
              <a:rPr lang="en" sz="1600"/>
              <a:t> pueden ser una letra de algún alfabeto, un dígito, un espacio en blanco, un signo de puntuación, etc. Se extraen de un conjunto predefinido como ASCII.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 </a:t>
            </a:r>
            <a:r>
              <a:rPr b="1" lang="en" sz="1600"/>
              <a:t>cadenas </a:t>
            </a:r>
            <a:r>
              <a:rPr lang="en" sz="1600"/>
              <a:t>son una secuencia de caracteres que se utilizan para almacenar palabras o texto sin formato. </a:t>
            </a:r>
            <a:endParaRPr sz="1600"/>
          </a:p>
        </p:txBody>
      </p:sp>
      <p:sp>
        <p:nvSpPr>
          <p:cNvPr id="393" name="Google Shape;393;p49"/>
          <p:cNvSpPr txBox="1"/>
          <p:nvPr/>
        </p:nvSpPr>
        <p:spPr>
          <a:xfrm>
            <a:off x="753125" y="2828875"/>
            <a:ext cx="5143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tipos de caracteres y cadenas pueden tener diferentes subtipos según su codificación.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ASCII original de 7 bits era limitado y fue reemplazado por conjuntos de 8, 16 y 32 bits, para codificar alfabetos no latinos (como el hebreo y el chino) y otros símbolos. </a:t>
            </a:r>
            <a:endParaRPr sz="1200"/>
          </a:p>
        </p:txBody>
      </p:sp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475" y="3208492"/>
            <a:ext cx="2257301" cy="15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0" l="16154" r="15827" t="0"/>
          <a:stretch/>
        </p:blipFill>
        <p:spPr>
          <a:xfrm>
            <a:off x="0" y="1911117"/>
            <a:ext cx="1641318" cy="180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 b="0" l="6419" r="7179" t="0"/>
          <a:stretch/>
        </p:blipFill>
        <p:spPr>
          <a:xfrm>
            <a:off x="1785608" y="1911117"/>
            <a:ext cx="1641319" cy="180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5">
            <a:alphaModFix/>
          </a:blip>
          <a:srcRect b="0" l="15213" r="15414" t="0"/>
          <a:stretch/>
        </p:blipFill>
        <p:spPr>
          <a:xfrm>
            <a:off x="3643369" y="1911117"/>
            <a:ext cx="1677389" cy="180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 rotWithShape="1">
          <a:blip r:embed="rId6">
            <a:alphaModFix/>
          </a:blip>
          <a:srcRect b="0" l="15863" r="14562" t="0"/>
          <a:stretch/>
        </p:blipFill>
        <p:spPr>
          <a:xfrm>
            <a:off x="5537197" y="1911117"/>
            <a:ext cx="1677389" cy="180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 rotWithShape="1">
          <a:blip r:embed="rId7">
            <a:alphaModFix/>
          </a:blip>
          <a:srcRect b="0" l="5714" r="3869" t="0"/>
          <a:stretch/>
        </p:blipFill>
        <p:spPr>
          <a:xfrm>
            <a:off x="7431025" y="1911116"/>
            <a:ext cx="1712975" cy="180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Estructuras de datos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791700" y="1201675"/>
            <a:ext cx="67092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Son útiles para almacenar y recuperar conjuntos de datos.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 </a:t>
            </a:r>
            <a:r>
              <a:rPr b="1" lang="en" sz="1600"/>
              <a:t>matriz</a:t>
            </a:r>
            <a:r>
              <a:rPr lang="en" sz="1600"/>
              <a:t> (vector, lista, secuencia) almacena una cantidad de elementos y proporciona acceso a sus elementos individuales.</a:t>
            </a:r>
            <a:endParaRPr sz="1500"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600" y="2740025"/>
            <a:ext cx="1782163" cy="20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791700" y="2278975"/>
            <a:ext cx="4711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Normalmente, se requiere que los elementos de una matriz sean del mismo tipo.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Pueden ser de longitud fija o dinámica.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índices de una matriz pueden ser números enteros.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Estructuras de datos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791700" y="1201675"/>
            <a:ext cx="67092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 </a:t>
            </a:r>
            <a:r>
              <a:rPr b="1" lang="en" sz="1600"/>
              <a:t>objeto</a:t>
            </a:r>
            <a:r>
              <a:rPr lang="en" sz="1600"/>
              <a:t> contiene campos de datos (variables), y también ofrece una cantidad de subrutinas para acceder a ellos o modificarlos, llamadas métodos.</a:t>
            </a:r>
            <a:endParaRPr sz="1600"/>
          </a:p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001" y="2509250"/>
            <a:ext cx="2742775" cy="22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/>
        </p:nvSpPr>
        <p:spPr>
          <a:xfrm>
            <a:off x="791700" y="2305375"/>
            <a:ext cx="4342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listas enlazadas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(simples o dobles), se pueden utilizar para implementar estructuras especializadas, como: pilas, colas, árboles y grafos.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717588" y="38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en Datos</a:t>
            </a:r>
            <a:endParaRPr/>
          </a:p>
        </p:txBody>
      </p:sp>
      <p:sp>
        <p:nvSpPr>
          <p:cNvPr id="418" name="Google Shape;41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9" name="Google Shape;419;p52"/>
          <p:cNvGrpSpPr/>
          <p:nvPr/>
        </p:nvGrpSpPr>
        <p:grpSpPr>
          <a:xfrm>
            <a:off x="2408117" y="2489561"/>
            <a:ext cx="1442579" cy="1893843"/>
            <a:chOff x="2744109" y="1597469"/>
            <a:chExt cx="1827900" cy="2399700"/>
          </a:xfrm>
        </p:grpSpPr>
        <p:sp>
          <p:nvSpPr>
            <p:cNvPr id="420" name="Google Shape;420;p52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2"/>
            <p:cNvSpPr/>
            <p:nvPr/>
          </p:nvSpPr>
          <p:spPr>
            <a:xfrm flipH="1" rot="10800000">
              <a:off x="283404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Audio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23" name="Google Shape;423;p52"/>
          <p:cNvGrpSpPr/>
          <p:nvPr/>
        </p:nvGrpSpPr>
        <p:grpSpPr>
          <a:xfrm>
            <a:off x="3850697" y="2133532"/>
            <a:ext cx="1442579" cy="1893843"/>
            <a:chOff x="4572009" y="1146343"/>
            <a:chExt cx="1827900" cy="2399700"/>
          </a:xfrm>
        </p:grpSpPr>
        <p:sp>
          <p:nvSpPr>
            <p:cNvPr id="424" name="Google Shape;424;p52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2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2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Video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27" name="Google Shape;427;p52"/>
          <p:cNvGrpSpPr/>
          <p:nvPr/>
        </p:nvGrpSpPr>
        <p:grpSpPr>
          <a:xfrm>
            <a:off x="5293393" y="2489561"/>
            <a:ext cx="1442579" cy="1893843"/>
            <a:chOff x="6400059" y="1597469"/>
            <a:chExt cx="1827900" cy="2399700"/>
          </a:xfrm>
        </p:grpSpPr>
        <p:sp>
          <p:nvSpPr>
            <p:cNvPr id="428" name="Google Shape;428;p52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2"/>
            <p:cNvSpPr/>
            <p:nvPr/>
          </p:nvSpPr>
          <p:spPr>
            <a:xfrm flipH="1" rot="10800000">
              <a:off x="648999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2"/>
            <p:cNvSpPr txBox="1"/>
            <p:nvPr/>
          </p:nvSpPr>
          <p:spPr>
            <a:xfrm>
              <a:off x="6622400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Señales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31" name="Google Shape;431;p52"/>
          <p:cNvGrpSpPr/>
          <p:nvPr/>
        </p:nvGrpSpPr>
        <p:grpSpPr>
          <a:xfrm>
            <a:off x="965421" y="2133532"/>
            <a:ext cx="1442579" cy="1893843"/>
            <a:chOff x="916059" y="1146343"/>
            <a:chExt cx="1827900" cy="2399700"/>
          </a:xfrm>
        </p:grpSpPr>
        <p:sp>
          <p:nvSpPr>
            <p:cNvPr id="432" name="Google Shape;432;p52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2"/>
            <p:cNvSpPr txBox="1"/>
            <p:nvPr/>
          </p:nvSpPr>
          <p:spPr>
            <a:xfrm>
              <a:off x="113847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Imágenes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35" name="Google Shape;435;p52"/>
          <p:cNvGrpSpPr/>
          <p:nvPr/>
        </p:nvGrpSpPr>
        <p:grpSpPr>
          <a:xfrm>
            <a:off x="6735997" y="2133532"/>
            <a:ext cx="1442579" cy="1893843"/>
            <a:chOff x="4572009" y="1146343"/>
            <a:chExt cx="1827900" cy="2399700"/>
          </a:xfrm>
        </p:grpSpPr>
        <p:sp>
          <p:nvSpPr>
            <p:cNvPr id="436" name="Google Shape;436;p52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2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Texto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dolor amet, consectetur nec adipiscing elit, sed do ipsum eiusmod tempor.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034" y="3239675"/>
            <a:ext cx="7872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 rotWithShape="1">
          <a:blip r:embed="rId4">
            <a:alphaModFix/>
          </a:blip>
          <a:srcRect b="0" l="0" r="16506" t="0"/>
          <a:stretch/>
        </p:blipFill>
        <p:spPr>
          <a:xfrm>
            <a:off x="3772925" y="3190775"/>
            <a:ext cx="1598149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750" y="3236005"/>
            <a:ext cx="787200" cy="4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00" y="3101063"/>
            <a:ext cx="670825" cy="6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621" y="193750"/>
            <a:ext cx="1402177" cy="18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 rotWithShape="1">
          <a:blip r:embed="rId8">
            <a:alphaModFix/>
          </a:blip>
          <a:srcRect b="9048" l="0" r="0" t="11510"/>
          <a:stretch/>
        </p:blipFill>
        <p:spPr>
          <a:xfrm>
            <a:off x="1768876" y="4469750"/>
            <a:ext cx="27209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 rotWithShape="1">
          <a:blip r:embed="rId8">
            <a:alphaModFix/>
          </a:blip>
          <a:srcRect b="9048" l="0" r="0" t="11510"/>
          <a:stretch/>
        </p:blipFill>
        <p:spPr>
          <a:xfrm>
            <a:off x="4654226" y="4469750"/>
            <a:ext cx="27209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0052" y="1256025"/>
            <a:ext cx="42401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2452" y="1408425"/>
            <a:ext cx="42401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4852" y="1560825"/>
            <a:ext cx="42401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2"/>
          <p:cNvPicPr preferRelativeResize="0"/>
          <p:nvPr/>
        </p:nvPicPr>
        <p:blipFill rotWithShape="1">
          <a:blip r:embed="rId8">
            <a:alphaModFix/>
          </a:blip>
          <a:srcRect b="9048" l="0" r="0" t="11510"/>
          <a:stretch/>
        </p:blipFill>
        <p:spPr>
          <a:xfrm>
            <a:off x="4389870" y="1450898"/>
            <a:ext cx="869275" cy="18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 rotWithShape="1">
          <a:blip r:embed="rId8">
            <a:alphaModFix/>
          </a:blip>
          <a:srcRect b="9048" l="0" r="0" t="11510"/>
          <a:stretch/>
        </p:blipFill>
        <p:spPr>
          <a:xfrm>
            <a:off x="4542270" y="1603298"/>
            <a:ext cx="869275" cy="18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 rotWithShape="1">
          <a:blip r:embed="rId8">
            <a:alphaModFix/>
          </a:blip>
          <a:srcRect b="9048" l="0" r="0" t="11510"/>
          <a:stretch/>
        </p:blipFill>
        <p:spPr>
          <a:xfrm>
            <a:off x="4694670" y="1755698"/>
            <a:ext cx="869275" cy="18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2"/>
          <p:cNvPicPr preferRelativeResize="0"/>
          <p:nvPr/>
        </p:nvPicPr>
        <p:blipFill rotWithShape="1">
          <a:blip r:embed="rId9">
            <a:alphaModFix/>
          </a:blip>
          <a:srcRect b="0" l="40768" r="0" t="0"/>
          <a:stretch/>
        </p:blipFill>
        <p:spPr>
          <a:xfrm>
            <a:off x="6599350" y="655204"/>
            <a:ext cx="1868273" cy="143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Python</a:t>
            </a:r>
            <a:endParaRPr sz="4800"/>
          </a:p>
        </p:txBody>
      </p:sp>
      <p:sp>
        <p:nvSpPr>
          <p:cNvPr id="458" name="Google Shape;458;p5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Especialmente cierto si las tareas de ciencia de datos implican mucho </a:t>
            </a:r>
            <a:r>
              <a:rPr b="1" lang="en" sz="1600"/>
              <a:t>procesamiento</a:t>
            </a:r>
            <a:r>
              <a:rPr lang="en" sz="1600"/>
              <a:t> de datos y/o aprendizaje automático.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Menos cierto si las tareas son más "puramente </a:t>
            </a:r>
            <a:r>
              <a:rPr b="1" lang="en" sz="1600">
                <a:solidFill>
                  <a:srgbClr val="00C3B1"/>
                </a:solidFill>
              </a:rPr>
              <a:t>estadísticas</a:t>
            </a:r>
            <a:r>
              <a:rPr lang="en" sz="1600"/>
              <a:t>" (entonces R es más estándar)</a:t>
            </a:r>
            <a:endParaRPr sz="1600"/>
          </a:p>
        </p:txBody>
      </p:sp>
      <p:grpSp>
        <p:nvGrpSpPr>
          <p:cNvPr id="467" name="Google Shape;467;p54"/>
          <p:cNvGrpSpPr/>
          <p:nvPr/>
        </p:nvGrpSpPr>
        <p:grpSpPr>
          <a:xfrm>
            <a:off x="279350" y="389525"/>
            <a:ext cx="8882025" cy="4630800"/>
            <a:chOff x="279350" y="389525"/>
            <a:chExt cx="8882025" cy="4630800"/>
          </a:xfrm>
        </p:grpSpPr>
        <p:sp>
          <p:nvSpPr>
            <p:cNvPr id="468" name="Google Shape;468;p54"/>
            <p:cNvSpPr txBox="1"/>
            <p:nvPr/>
          </p:nvSpPr>
          <p:spPr>
            <a:xfrm>
              <a:off x="394400" y="2700950"/>
              <a:ext cx="8643900" cy="22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El crecimiento y la popularidad de Python coinciden </a:t>
              </a:r>
              <a:b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</a:b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con el auge del aprendizaje automático.</a:t>
              </a:r>
              <a:endParaRPr sz="2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endParaRPr sz="2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1331075" y="389525"/>
              <a:ext cx="7830300" cy="572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Python es el </a:t>
              </a:r>
              <a:r>
                <a:rPr b="1"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lenguaje</a:t>
              </a:r>
              <a:r>
                <a:rPr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de la Ciencia de Datos</a:t>
              </a:r>
              <a:endParaRPr b="1" sz="2000">
                <a:solidFill>
                  <a:schemeClr val="accent6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70" name="Google Shape;470;p54"/>
            <p:cNvSpPr/>
            <p:nvPr/>
          </p:nvSpPr>
          <p:spPr>
            <a:xfrm>
              <a:off x="279350" y="3705425"/>
              <a:ext cx="7830300" cy="1314900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Python 3 es uno de los lenguajes de programación de más rápido crecimiento. </a:t>
              </a:r>
              <a:br>
                <a:rPr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</a:br>
              <a:r>
                <a:rPr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Es un lenguaje más fácil y eficiente que Python 2, o incluso que C#, R o Java. </a:t>
              </a:r>
              <a:br>
                <a:rPr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</a:br>
              <a:r>
                <a:rPr lang="en" sz="16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Python 3 es un lenguaje más limpio con una sintaxis más sencilla.</a:t>
              </a:r>
              <a:endParaRPr sz="8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71" name="Google Shape;47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7" y="1530650"/>
            <a:ext cx="7338323" cy="279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5"/>
          <p:cNvSpPr txBox="1"/>
          <p:nvPr/>
        </p:nvSpPr>
        <p:spPr>
          <a:xfrm>
            <a:off x="307200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https://pypl.github.io/</a:t>
            </a:r>
            <a:endParaRPr sz="1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9" name="Google Shape;479;p5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growth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56"/>
          <p:cNvSpPr txBox="1"/>
          <p:nvPr/>
        </p:nvSpPr>
        <p:spPr>
          <a:xfrm>
            <a:off x="307200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https://pypl.github.io/</a:t>
            </a:r>
            <a:endParaRPr sz="1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3">
            <a:alphaModFix/>
          </a:blip>
          <a:srcRect b="64339" l="0" r="0" t="0"/>
          <a:stretch/>
        </p:blipFill>
        <p:spPr>
          <a:xfrm>
            <a:off x="1783412" y="1362725"/>
            <a:ext cx="5572375" cy="31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>
            <p:ph idx="4294967295"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growth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675" y="192288"/>
            <a:ext cx="3328650" cy="47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74" y="1577200"/>
            <a:ext cx="6787249" cy="31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8"/>
          <p:cNvSpPr txBox="1"/>
          <p:nvPr>
            <p:ph idx="4294967295"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de Python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de Python</a:t>
            </a:r>
            <a:endParaRPr/>
          </a:p>
        </p:txBody>
      </p:sp>
      <p:sp>
        <p:nvSpPr>
          <p:cNvPr id="506" name="Google Shape;50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59"/>
          <p:cNvSpPr txBox="1"/>
          <p:nvPr/>
        </p:nvSpPr>
        <p:spPr>
          <a:xfrm>
            <a:off x="307200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https://docs.python.org/3/library/index.html</a:t>
            </a:r>
            <a:endParaRPr sz="1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08" name="Google Shape;5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5" y="2443563"/>
            <a:ext cx="2319475" cy="9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750" y="1584901"/>
            <a:ext cx="4825024" cy="26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1.2 </a:t>
            </a:r>
            <a:r>
              <a:rPr lang="en" sz="4800"/>
              <a:t>Datos</a:t>
            </a:r>
            <a:endParaRPr sz="4800"/>
          </a:p>
        </p:txBody>
      </p:sp>
      <p:sp>
        <p:nvSpPr>
          <p:cNvPr id="237" name="Google Shape;237;p3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Herramientas</a:t>
            </a:r>
            <a:endParaRPr sz="4800"/>
          </a:p>
        </p:txBody>
      </p:sp>
      <p:sp>
        <p:nvSpPr>
          <p:cNvPr id="515" name="Google Shape;515;p60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0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</a:t>
            </a:r>
            <a:endParaRPr/>
          </a:p>
        </p:txBody>
      </p:sp>
      <p:grpSp>
        <p:nvGrpSpPr>
          <p:cNvPr id="524" name="Google Shape;524;p61"/>
          <p:cNvGrpSpPr/>
          <p:nvPr/>
        </p:nvGrpSpPr>
        <p:grpSpPr>
          <a:xfrm>
            <a:off x="7350540" y="1171862"/>
            <a:ext cx="1049849" cy="1728138"/>
            <a:chOff x="6893340" y="1324262"/>
            <a:chExt cx="1049849" cy="1728138"/>
          </a:xfrm>
        </p:grpSpPr>
        <p:pic>
          <p:nvPicPr>
            <p:cNvPr id="525" name="Google Shape;525;p6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251128" y="203833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61"/>
            <p:cNvSpPr/>
            <p:nvPr/>
          </p:nvSpPr>
          <p:spPr>
            <a:xfrm>
              <a:off x="7274619" y="167560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7" name="Google Shape;527;p6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585415" y="2390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61"/>
            <p:cNvSpPr/>
            <p:nvPr/>
          </p:nvSpPr>
          <p:spPr>
            <a:xfrm>
              <a:off x="7274619" y="274160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9" name="Google Shape;529;p6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893340" y="2390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585415" y="1324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61"/>
          <p:cNvSpPr txBox="1"/>
          <p:nvPr>
            <p:ph idx="1" type="subTitle"/>
          </p:nvPr>
        </p:nvSpPr>
        <p:spPr>
          <a:xfrm>
            <a:off x="962550" y="1476650"/>
            <a:ext cx="63879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Todas las prácticas del curso (e incluso los ejemplos) se distribuyen como </a:t>
            </a:r>
            <a:r>
              <a:rPr b="1" lang="en" sz="1600">
                <a:solidFill>
                  <a:schemeClr val="dk2"/>
                </a:solidFill>
              </a:rPr>
              <a:t>Notebooks </a:t>
            </a:r>
            <a:r>
              <a:rPr lang="en" sz="1600"/>
              <a:t>de </a:t>
            </a:r>
            <a:r>
              <a:rPr b="1" lang="en" sz="1600">
                <a:solidFill>
                  <a:srgbClr val="E76A28"/>
                </a:solidFill>
              </a:rPr>
              <a:t>Jupyter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Estos </a:t>
            </a:r>
            <a:r>
              <a:rPr b="1" lang="en">
                <a:solidFill>
                  <a:schemeClr val="dk2"/>
                </a:solidFill>
              </a:rPr>
              <a:t>Notebooks</a:t>
            </a:r>
            <a:r>
              <a:rPr lang="en"/>
              <a:t> son entornos basados en navegadores web para escribir, intercalar y documentar código; todo ello contenido en "celdas".</a:t>
            </a:r>
            <a:endParaRPr/>
          </a:p>
        </p:txBody>
      </p:sp>
      <p:sp>
        <p:nvSpPr>
          <p:cNvPr id="532" name="Google Shape;53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61"/>
          <p:cNvSpPr txBox="1"/>
          <p:nvPr/>
        </p:nvSpPr>
        <p:spPr>
          <a:xfrm>
            <a:off x="517750" y="2976050"/>
            <a:ext cx="8141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</a:pPr>
            <a:r>
              <a:rPr b="1" lang="en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Jupyter</a:t>
            </a: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es un proyecto que engloba herramientas, incluidas las </a:t>
            </a:r>
            <a:b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aplicaciones web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Jupyter Notebook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y </a:t>
            </a:r>
            <a:r>
              <a:rPr b="1" lang="en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JupyterLab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para la creación y edición de </a:t>
            </a: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Notebooks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</a:pPr>
            <a:r>
              <a:rPr b="1" lang="en" sz="13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JupyterLab</a:t>
            </a:r>
            <a:r>
              <a:rPr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está diseñado para ser más extensible que </a:t>
            </a:r>
            <a:r>
              <a:rPr b="1" lang="en" sz="13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Jupyter Notebook</a:t>
            </a:r>
            <a:r>
              <a:rPr lang="e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permitiendo a los desarrolladores crear extensiones personalizadas que añadan nuevas funcionalidades o modifiquen el comportamiento existente. </a:t>
            </a:r>
            <a:endParaRPr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34" name="Google Shape;5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050" y="4829300"/>
            <a:ext cx="1384730" cy="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1"/>
          <p:cNvSpPr txBox="1"/>
          <p:nvPr/>
        </p:nvSpPr>
        <p:spPr>
          <a:xfrm>
            <a:off x="4687050" y="4746550"/>
            <a:ext cx="244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Alternativa de instalación: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76" y="559324"/>
            <a:ext cx="7155251" cy="4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2"/>
          <p:cNvSpPr txBox="1"/>
          <p:nvPr/>
        </p:nvSpPr>
        <p:spPr>
          <a:xfrm>
            <a:off x="307200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https://docs.jupyter.org/en/latest/</a:t>
            </a:r>
            <a:endParaRPr sz="1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(Continued in live notebook)</a:t>
            </a:r>
            <a:endParaRPr/>
          </a:p>
        </p:txBody>
      </p:sp>
      <p:grpSp>
        <p:nvGrpSpPr>
          <p:cNvPr id="548" name="Google Shape;548;p63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549" name="Google Shape;549;p63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1" name="Google Shape;551;p6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64"/>
          <p:cNvSpPr txBox="1"/>
          <p:nvPr>
            <p:ph idx="4294967295"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560" name="Google Shape;5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91375"/>
            <a:ext cx="5449449" cy="24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4"/>
          <p:cNvSpPr/>
          <p:nvPr/>
        </p:nvSpPr>
        <p:spPr>
          <a:xfrm>
            <a:off x="6503425" y="1691375"/>
            <a:ext cx="203700" cy="2465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2" name="Google Shape;562;p64"/>
          <p:cNvSpPr txBox="1"/>
          <p:nvPr/>
        </p:nvSpPr>
        <p:spPr>
          <a:xfrm>
            <a:off x="6999100" y="189457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book/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3" name="Google Shape;563;p64"/>
          <p:cNvSpPr txBox="1"/>
          <p:nvPr/>
        </p:nvSpPr>
        <p:spPr>
          <a:xfrm>
            <a:off x="6999100" y="244717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classes/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4" name="Google Shape;564;p64"/>
          <p:cNvSpPr txBox="1"/>
          <p:nvPr/>
        </p:nvSpPr>
        <p:spPr>
          <a:xfrm>
            <a:off x="6999100" y="299977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practices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5" name="Google Shape;565;p64"/>
          <p:cNvSpPr txBox="1"/>
          <p:nvPr/>
        </p:nvSpPr>
        <p:spPr>
          <a:xfrm>
            <a:off x="6999100" y="355237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project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/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6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Repositorios de datos</a:t>
            </a:r>
            <a:endParaRPr/>
          </a:p>
        </p:txBody>
      </p:sp>
      <p:pic>
        <p:nvPicPr>
          <p:cNvPr id="572" name="Google Shape;572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0" y="2400625"/>
            <a:ext cx="2033600" cy="7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1800" y="2279438"/>
            <a:ext cx="2895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3350" y="2574713"/>
            <a:ext cx="20574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580" name="Google Shape;58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6"/>
          <p:cNvSpPr txBox="1"/>
          <p:nvPr/>
        </p:nvSpPr>
        <p:spPr>
          <a:xfrm>
            <a:off x="4849575" y="1980000"/>
            <a:ext cx="3707100" cy="19455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02.00-Introduction-to-NumPy.ipynb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02.01-Understanding-Data-Types.ipynb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02.02-The-Basics-Of-NumPy-Arrays.ipynb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02.03-Computation-on-arrays-ufuncs.ipynb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02.04-Computation-on-arrays-aggregates.ipynb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02.05-Computation-on-arrays-broadcasting.ipynb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02.06-Boolean-Arrays-and-Masks.ipynb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02.07-Fancy-Indexing.ipynb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02.08-Sorting.ipynb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02.09-Structured-Data-NumPy.ipynb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589" name="Google Shape;589;p67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590" name="Google Shape;590;p67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591" name="Google Shape;591;p67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67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593" name="Google Shape;593;p67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7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7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6" name="Google Shape;596;p67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7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7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7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2" name="Google Shape;602;p67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03" name="Google Shape;603;p67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604" name="Google Shape;604;p67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5" name="Google Shape;60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606" name="Google Shape;6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271125" y="225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0" y="1094100"/>
            <a:ext cx="4732800" cy="20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¿</a:t>
            </a:r>
            <a:r>
              <a:rPr b="1"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Qué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son</a:t>
            </a:r>
            <a:r>
              <a:rPr b="1" lang="en" sz="5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5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os </a:t>
            </a:r>
            <a:r>
              <a:rPr b="1" lang="en" sz="6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b="1" sz="5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idx="2" type="subTitle"/>
          </p:nvPr>
        </p:nvSpPr>
        <p:spPr>
          <a:xfrm>
            <a:off x="3347525" y="2004950"/>
            <a:ext cx="24264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 una representación simbólica (numérica, alfabética, algorítmica, espacial, etc.) de un atributo o variable cuantitativa o cualitativa. Los datos describen hechos empíricos, sucesos y entidades.</a:t>
            </a:r>
            <a:endParaRPr sz="1200"/>
          </a:p>
        </p:txBody>
      </p:sp>
      <p:sp>
        <p:nvSpPr>
          <p:cNvPr id="253" name="Google Shape;253;p3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Información, especialmente hechos o cifras, recopilada para ser examinada, considerada y utilizada como ayuda para la toma de decisiones, o información en formato electrónico que puede ser almacenada y utilizada por un ordena</a:t>
            </a:r>
            <a:r>
              <a:rPr lang="en" sz="1200"/>
              <a:t>dor.</a:t>
            </a:r>
            <a:endParaRPr sz="1200"/>
          </a:p>
        </p:txBody>
      </p:sp>
      <p:sp>
        <p:nvSpPr>
          <p:cNvPr id="254" name="Google Shape;254;p3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  <p:sp>
        <p:nvSpPr>
          <p:cNvPr id="255" name="Google Shape;255;p3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 hechos, cifras u observaciones sin procesar que pueden ser recolectados, almacenados y analizados. Constituyen la base de la información y el conocimiento, a menudo en forma de números, texto, imágenes u otros formatos.</a:t>
            </a:r>
            <a:endParaRPr sz="1200"/>
          </a:p>
        </p:txBody>
      </p:sp>
      <p:sp>
        <p:nvSpPr>
          <p:cNvPr id="256" name="Google Shape;256;p35"/>
          <p:cNvSpPr txBox="1"/>
          <p:nvPr>
            <p:ph idx="7" type="subTitle"/>
          </p:nvPr>
        </p:nvSpPr>
        <p:spPr>
          <a:xfrm>
            <a:off x="965251" y="12622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ChatGPT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35"/>
          <p:cNvSpPr txBox="1"/>
          <p:nvPr>
            <p:ph idx="8" type="subTitle"/>
          </p:nvPr>
        </p:nvSpPr>
        <p:spPr>
          <a:xfrm>
            <a:off x="3485566" y="12622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Wikipedia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" name="Google Shape;258;p35"/>
          <p:cNvSpPr txBox="1"/>
          <p:nvPr>
            <p:ph idx="9" type="subTitle"/>
          </p:nvPr>
        </p:nvSpPr>
        <p:spPr>
          <a:xfrm>
            <a:off x="6007955" y="12622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Cambridge dic.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5933650" y="4422300"/>
            <a:ext cx="23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https://dictionary.cambridge.org/</a:t>
            </a:r>
            <a:br>
              <a:rPr lang="en" sz="1000">
                <a:solidFill>
                  <a:srgbClr val="00C3B1"/>
                </a:solidFill>
              </a:rPr>
            </a:br>
            <a:r>
              <a:rPr lang="en" sz="1000">
                <a:solidFill>
                  <a:srgbClr val="00C3B1"/>
                </a:solidFill>
              </a:rPr>
              <a:t>dictionary/english/data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3656125" y="4422300"/>
            <a:ext cx="18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https://es.wikipedia.org/wiki/Dato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137900" y="4422300"/>
            <a:ext cx="18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https://chat.openai.com/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63" y="152400"/>
            <a:ext cx="46474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5829" l="0" r="0" t="0"/>
          <a:stretch/>
        </p:blipFill>
        <p:spPr>
          <a:xfrm>
            <a:off x="542288" y="488875"/>
            <a:ext cx="8059425" cy="41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sp>
        <p:nvSpPr>
          <p:cNvPr id="280" name="Google Shape;280;p38"/>
          <p:cNvSpPr txBox="1"/>
          <p:nvPr>
            <p:ph idx="1" type="subTitle"/>
          </p:nvPr>
        </p:nvSpPr>
        <p:spPr>
          <a:xfrm>
            <a:off x="4818095" y="22222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elativos a las “</a:t>
            </a:r>
            <a:r>
              <a:rPr b="1" lang="en">
                <a:solidFill>
                  <a:schemeClr val="lt2"/>
                </a:solidFill>
              </a:rPr>
              <a:t>cualidades</a:t>
            </a:r>
            <a:r>
              <a:rPr lang="en"/>
              <a:t>”, este tipo de información está relacionada con los adjetivos.</a:t>
            </a:r>
            <a:endParaRPr/>
          </a:p>
        </p:txBody>
      </p:sp>
      <p:sp>
        <p:nvSpPr>
          <p:cNvPr id="281" name="Google Shape;281;p38"/>
          <p:cNvSpPr txBox="1"/>
          <p:nvPr>
            <p:ph idx="2" type="subTitle"/>
          </p:nvPr>
        </p:nvSpPr>
        <p:spPr>
          <a:xfrm>
            <a:off x="1530800" y="22222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 trata de números, información referente de una determinada “</a:t>
            </a:r>
            <a:r>
              <a:rPr b="1" lang="en">
                <a:solidFill>
                  <a:schemeClr val="lt2"/>
                </a:solidFill>
              </a:rPr>
              <a:t>cantidad</a:t>
            </a:r>
            <a:r>
              <a:rPr lang="en"/>
              <a:t>”.</a:t>
            </a:r>
            <a:endParaRPr/>
          </a:p>
        </p:txBody>
      </p:sp>
      <p:sp>
        <p:nvSpPr>
          <p:cNvPr id="282" name="Google Shape;282;p38"/>
          <p:cNvSpPr txBox="1"/>
          <p:nvPr>
            <p:ph idx="3" type="subTitle"/>
          </p:nvPr>
        </p:nvSpPr>
        <p:spPr>
          <a:xfrm>
            <a:off x="1530805" y="18093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Cuantitativos</a:t>
            </a:r>
            <a:endParaRPr/>
          </a:p>
        </p:txBody>
      </p:sp>
      <p:sp>
        <p:nvSpPr>
          <p:cNvPr id="283" name="Google Shape;283;p38"/>
          <p:cNvSpPr txBox="1"/>
          <p:nvPr>
            <p:ph idx="4" type="subTitle"/>
          </p:nvPr>
        </p:nvSpPr>
        <p:spPr>
          <a:xfrm>
            <a:off x="4818095" y="18092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</a:t>
            </a:r>
            <a:endParaRPr/>
          </a:p>
        </p:txBody>
      </p:sp>
      <p:grpSp>
        <p:nvGrpSpPr>
          <p:cNvPr id="284" name="Google Shape;284;p38"/>
          <p:cNvGrpSpPr/>
          <p:nvPr/>
        </p:nvGrpSpPr>
        <p:grpSpPr>
          <a:xfrm>
            <a:off x="7727549" y="1368749"/>
            <a:ext cx="709021" cy="693789"/>
            <a:chOff x="7727549" y="1368749"/>
            <a:chExt cx="709021" cy="693789"/>
          </a:xfrm>
        </p:grpSpPr>
        <p:pic>
          <p:nvPicPr>
            <p:cNvPr id="285" name="Google Shape;285;p38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78796" y="1368749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8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727549" y="171119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8"/>
          <p:cNvSpPr txBox="1"/>
          <p:nvPr/>
        </p:nvSpPr>
        <p:spPr>
          <a:xfrm>
            <a:off x="4715650" y="330165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Por ejemplo, al describir experiencias de compra es posible utilizar los términos: rápido, práctico, agradable, caro o inútil.</a:t>
            </a:r>
            <a:endParaRPr sz="11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1428350" y="330165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Por ejemplo, al medir la altura o el peso de una persona, o el tiempo que lleva ir de un lugar a otro.</a:t>
            </a:r>
            <a:endParaRPr sz="11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Escalas de medición</a:t>
            </a:r>
            <a:endParaRPr/>
          </a:p>
        </p:txBody>
      </p:sp>
      <p:cxnSp>
        <p:nvCxnSpPr>
          <p:cNvPr id="295" name="Google Shape;295;p39"/>
          <p:cNvCxnSpPr>
            <a:stCxn id="296" idx="2"/>
            <a:endCxn id="297" idx="1"/>
          </p:cNvCxnSpPr>
          <p:nvPr/>
        </p:nvCxnSpPr>
        <p:spPr>
          <a:xfrm>
            <a:off x="948925" y="3046050"/>
            <a:ext cx="383100" cy="90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39"/>
          <p:cNvCxnSpPr>
            <a:stCxn id="296" idx="2"/>
            <a:endCxn id="299" idx="1"/>
          </p:cNvCxnSpPr>
          <p:nvPr/>
        </p:nvCxnSpPr>
        <p:spPr>
          <a:xfrm flipH="1" rot="10800000">
            <a:off x="948925" y="2136450"/>
            <a:ext cx="383100" cy="90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39"/>
          <p:cNvSpPr/>
          <p:nvPr/>
        </p:nvSpPr>
        <p:spPr>
          <a:xfrm rot="-5400000">
            <a:off x="-485975" y="2783400"/>
            <a:ext cx="2344500" cy="52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Tipos de datos</a:t>
            </a:r>
            <a:endParaRPr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1332025" y="1873800"/>
            <a:ext cx="1262100" cy="5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Cuantitativos</a:t>
            </a:r>
            <a:endParaRPr sz="1200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1332025" y="3693000"/>
            <a:ext cx="1262100" cy="5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Cualitativos</a:t>
            </a:r>
            <a:endParaRPr sz="1200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2958625" y="1412825"/>
            <a:ext cx="3354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Discretos: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sus valores son distintos y separados; i.e., sólo pueden tomar ciertos valores.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2958625" y="2319125"/>
            <a:ext cx="3354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Continuos: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representan mediciones y, por lo tanto, sus valores.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2958625" y="3224325"/>
            <a:ext cx="3354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Nominales: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valores que representan unidades discretas y que no tienen un valor cuantitativo. 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2958625" y="4130625"/>
            <a:ext cx="3354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Ordinales: 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representan unidades discretas y ordenadas; su orden es importante.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04" name="Google Shape;304;p39"/>
          <p:cNvCxnSpPr>
            <a:stCxn id="299" idx="3"/>
            <a:endCxn id="300" idx="1"/>
          </p:cNvCxnSpPr>
          <p:nvPr/>
        </p:nvCxnSpPr>
        <p:spPr>
          <a:xfrm flipH="1" rot="10800000">
            <a:off x="2594125" y="1675350"/>
            <a:ext cx="3645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9"/>
          <p:cNvCxnSpPr>
            <a:stCxn id="299" idx="3"/>
            <a:endCxn id="301" idx="1"/>
          </p:cNvCxnSpPr>
          <p:nvPr/>
        </p:nvCxnSpPr>
        <p:spPr>
          <a:xfrm>
            <a:off x="2594125" y="2136450"/>
            <a:ext cx="364500" cy="44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39"/>
          <p:cNvCxnSpPr>
            <a:stCxn id="302" idx="1"/>
            <a:endCxn id="297" idx="3"/>
          </p:cNvCxnSpPr>
          <p:nvPr/>
        </p:nvCxnSpPr>
        <p:spPr>
          <a:xfrm flipH="1">
            <a:off x="2594125" y="3486975"/>
            <a:ext cx="364500" cy="46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39"/>
          <p:cNvCxnSpPr>
            <a:stCxn id="303" idx="1"/>
            <a:endCxn id="297" idx="3"/>
          </p:cNvCxnSpPr>
          <p:nvPr/>
        </p:nvCxnSpPr>
        <p:spPr>
          <a:xfrm rot="10800000">
            <a:off x="2594125" y="3955575"/>
            <a:ext cx="364500" cy="43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39"/>
          <p:cNvSpPr txBox="1"/>
          <p:nvPr/>
        </p:nvSpPr>
        <p:spPr>
          <a:xfrm>
            <a:off x="6380650" y="1343900"/>
            <a:ext cx="250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Este tipo de datos no se puede medir, pero se pueden contar. 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Representan información que se puede clasificar.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6380725" y="2252700"/>
            <a:ext cx="250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No se pueden contar pero se pueden medir. 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Se pueden subclasificar en datos de intervalo y relación.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6380725" y="3223800"/>
            <a:ext cx="250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Estos datos no tienen un orden. 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Aunque cambiara el orden de sus valores, no cambia su significado.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6380725" y="4177725"/>
            <a:ext cx="25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Las escalas ordinales se usan para medir características no numéricas.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